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5143500" cx="9144000"/>
  <p:notesSz cx="6858000" cy="9144000"/>
  <p:embeddedFontLst>
    <p:embeddedFont>
      <p:font typeface="Lora"/>
      <p:regular r:id="rId65"/>
      <p:bold r:id="rId66"/>
      <p:italic r:id="rId67"/>
      <p:boldItalic r:id="rId68"/>
    </p:embeddedFont>
    <p:embeddedFont>
      <p:font typeface="Quattrocento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QuattrocentoSans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QuattrocentoSans-italic.fntdata"/><Relationship Id="rId70" Type="http://schemas.openxmlformats.org/officeDocument/2006/relationships/font" Target="fonts/Quattrocento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Lora-bold.fntdata"/><Relationship Id="rId21" Type="http://schemas.openxmlformats.org/officeDocument/2006/relationships/slide" Target="slides/slide17.xml"/><Relationship Id="rId65" Type="http://schemas.openxmlformats.org/officeDocument/2006/relationships/font" Target="fonts/Lora-regular.fntdata"/><Relationship Id="rId24" Type="http://schemas.openxmlformats.org/officeDocument/2006/relationships/slide" Target="slides/slide20.xml"/><Relationship Id="rId68" Type="http://schemas.openxmlformats.org/officeDocument/2006/relationships/font" Target="fonts/Lora-boldItalic.fntdata"/><Relationship Id="rId23" Type="http://schemas.openxmlformats.org/officeDocument/2006/relationships/slide" Target="slides/slide19.xml"/><Relationship Id="rId67" Type="http://schemas.openxmlformats.org/officeDocument/2006/relationships/font" Target="fonts/Lora-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Quattrocento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Sistema_de_numera%C3%A7%C3%A3o" TargetMode="External"/><Relationship Id="rId3" Type="http://schemas.openxmlformats.org/officeDocument/2006/relationships/hyperlink" Target="https://pt.wikipedia.org/wiki/Nota%C3%A7%C3%A3o_posicional" TargetMode="External"/><Relationship Id="rId4" Type="http://schemas.openxmlformats.org/officeDocument/2006/relationships/hyperlink" Target="https://pt.wikipedia.org/wiki/Dois" TargetMode="External"/><Relationship Id="rId11" Type="http://schemas.openxmlformats.org/officeDocument/2006/relationships/hyperlink" Target="https://pt.wikipedia.org/wiki/Cinco" TargetMode="External"/><Relationship Id="rId10" Type="http://schemas.openxmlformats.org/officeDocument/2006/relationships/hyperlink" Target="https://pt.wikipedia.org/wiki/Circuito_digital" TargetMode="External"/><Relationship Id="rId9" Type="http://schemas.openxmlformats.org/officeDocument/2006/relationships/hyperlink" Target="https://pt.wikipedia.org/wiki/Tens%C3%A3o_el%C3%A9trica" TargetMode="External"/><Relationship Id="rId5" Type="http://schemas.openxmlformats.org/officeDocument/2006/relationships/hyperlink" Target="https://pt.wikipedia.org/wiki/N%C3%BAmero" TargetMode="External"/><Relationship Id="rId6" Type="http://schemas.openxmlformats.org/officeDocument/2006/relationships/hyperlink" Target="https://pt.wikipedia.org/wiki/Zero" TargetMode="External"/><Relationship Id="rId7" Type="http://schemas.openxmlformats.org/officeDocument/2006/relationships/hyperlink" Target="https://pt.wikipedia.org/wiki/Um" TargetMode="External"/><Relationship Id="rId8" Type="http://schemas.openxmlformats.org/officeDocument/2006/relationships/hyperlink" Target="https://pt.wikipedia.org/wiki/Computador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Sistema_de_numera%C3%A7%C3%A3o" TargetMode="External"/><Relationship Id="rId3" Type="http://schemas.openxmlformats.org/officeDocument/2006/relationships/hyperlink" Target="https://pt.wikipedia.org/wiki/Nota%C3%A7%C3%A3o_posicional" TargetMode="External"/><Relationship Id="rId4" Type="http://schemas.openxmlformats.org/officeDocument/2006/relationships/hyperlink" Target="https://pt.wikipedia.org/wiki/Dois" TargetMode="External"/><Relationship Id="rId11" Type="http://schemas.openxmlformats.org/officeDocument/2006/relationships/hyperlink" Target="https://pt.wikipedia.org/wiki/Cinco" TargetMode="External"/><Relationship Id="rId10" Type="http://schemas.openxmlformats.org/officeDocument/2006/relationships/hyperlink" Target="https://pt.wikipedia.org/wiki/Circuito_digital" TargetMode="External"/><Relationship Id="rId9" Type="http://schemas.openxmlformats.org/officeDocument/2006/relationships/hyperlink" Target="https://pt.wikipedia.org/wiki/Tens%C3%A3o_el%C3%A9trica" TargetMode="External"/><Relationship Id="rId5" Type="http://schemas.openxmlformats.org/officeDocument/2006/relationships/hyperlink" Target="https://pt.wikipedia.org/wiki/N%C3%BAmero" TargetMode="External"/><Relationship Id="rId6" Type="http://schemas.openxmlformats.org/officeDocument/2006/relationships/hyperlink" Target="https://pt.wikipedia.org/wiki/Zero" TargetMode="External"/><Relationship Id="rId7" Type="http://schemas.openxmlformats.org/officeDocument/2006/relationships/hyperlink" Target="https://pt.wikipedia.org/wiki/Um" TargetMode="External"/><Relationship Id="rId8" Type="http://schemas.openxmlformats.org/officeDocument/2006/relationships/hyperlink" Target="https://pt.wikipedia.org/wiki/Computador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Sistema_de_numera%C3%A7%C3%A3o" TargetMode="External"/><Relationship Id="rId3" Type="http://schemas.openxmlformats.org/officeDocument/2006/relationships/hyperlink" Target="https://pt.wikipedia.org/wiki/Nota%C3%A7%C3%A3o_posicional" TargetMode="External"/><Relationship Id="rId4" Type="http://schemas.openxmlformats.org/officeDocument/2006/relationships/hyperlink" Target="https://pt.wikipedia.org/wiki/Dois" TargetMode="External"/><Relationship Id="rId11" Type="http://schemas.openxmlformats.org/officeDocument/2006/relationships/hyperlink" Target="https://pt.wikipedia.org/wiki/Cinco" TargetMode="External"/><Relationship Id="rId10" Type="http://schemas.openxmlformats.org/officeDocument/2006/relationships/hyperlink" Target="https://pt.wikipedia.org/wiki/Circuito_digital" TargetMode="External"/><Relationship Id="rId9" Type="http://schemas.openxmlformats.org/officeDocument/2006/relationships/hyperlink" Target="https://pt.wikipedia.org/wiki/Tens%C3%A3o_el%C3%A9trica" TargetMode="External"/><Relationship Id="rId5" Type="http://schemas.openxmlformats.org/officeDocument/2006/relationships/hyperlink" Target="https://pt.wikipedia.org/wiki/N%C3%BAmero" TargetMode="External"/><Relationship Id="rId6" Type="http://schemas.openxmlformats.org/officeDocument/2006/relationships/hyperlink" Target="https://pt.wikipedia.org/wiki/Zero" TargetMode="External"/><Relationship Id="rId7" Type="http://schemas.openxmlformats.org/officeDocument/2006/relationships/hyperlink" Target="https://pt.wikipedia.org/wiki/Um" TargetMode="External"/><Relationship Id="rId8" Type="http://schemas.openxmlformats.org/officeDocument/2006/relationships/hyperlink" Target="https://pt.wikipedia.org/wiki/Computador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Bilh%C3%A3o" TargetMode="External"/><Relationship Id="rId3" Type="http://schemas.openxmlformats.org/officeDocument/2006/relationships/hyperlink" Target="https://pt.wikipedia.org/wiki/Anos-luz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Algoritmo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Algoritmo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Algoritmo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artition_of_a_set" TargetMode="External"/><Relationship Id="rId3" Type="http://schemas.openxmlformats.org/officeDocument/2006/relationships/hyperlink" Target="https://en.wikipedia.org/wiki/Plane_(geometry)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/index.php?title=Delaunay_tessellation_field_estimator&amp;action=edit&amp;redlink=1" TargetMode="External"/><Relationship Id="rId3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s://en.wikipedia.org/wiki/Computational_geometry" TargetMode="External"/><Relationship Id="rId9" Type="http://schemas.openxmlformats.org/officeDocument/2006/relationships/hyperlink" Target="https://en.wikipedia.org/wiki/Delaunay_triangulation#cite_note-Delaunay1934-1" TargetMode="External"/><Relationship Id="rId5" Type="http://schemas.openxmlformats.org/officeDocument/2006/relationships/hyperlink" Target="https://en.wikipedia.org/wiki/Triangulation_(geometry)" TargetMode="External"/><Relationship Id="rId6" Type="http://schemas.openxmlformats.org/officeDocument/2006/relationships/hyperlink" Target="https://en.wikipedia.org/wiki/Circumcircle#Triangles" TargetMode="External"/><Relationship Id="rId7" Type="http://schemas.openxmlformats.org/officeDocument/2006/relationships/hyperlink" Target="https://en.wikipedia.org/wiki/Triangle" TargetMode="External"/><Relationship Id="rId8" Type="http://schemas.openxmlformats.org/officeDocument/2006/relationships/hyperlink" Target="https://en.wikipedia.org/wiki/Boris_Delaunay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a5e0ae1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a5e0a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98c536d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98c53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sistema binário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ou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de base 2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é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sistema de numeração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posicional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que todas as quantidades se representam com base em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dois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números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ou seja,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zero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 e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um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(0 e 1).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Os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computadores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digitais trabalham internamente com dois níveis de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tensão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pelo que o seu sistema de numeração natural é o sistema binário.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circuito digital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TTL (Transistor Transistor Logic), os dois níveis de tensão padronizados são 0V (zero volt) e 5V (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cinco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volts). Ao projetar um sistema digital, ao invés de trabalhar com níveis de tensão trabalha-se com níveis lógicos, então, no caso do circuito TTL, 0V será representado por “0” e 5V será representado por “1”, e os níveis de tensão entre eles serão ignorados, ou seja, adotar-se-á uma faixa até a qual será considerado nível lógico zero, e a partir dela, nível lógico 1. Neste caso, de 0V a 2,5V temos “0”, e a partir daí até 5V temos “1”.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a1b14821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a1b148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sistema binário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ou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de base 2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é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sistema de numeração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posicional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que todas as quantidades se representam com base em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dois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números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ou seja,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zero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 e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um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(0 e 1).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Os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computadores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digitais trabalham internamente com dois níveis de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tensão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pelo que o seu sistema de numeração natural é o sistema binário.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circuito digital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TTL (Transistor Transistor Logic), os dois níveis de tensão padronizados são 0V (zero volt) e 5V (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cinco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volts). Ao projetar um sistema digital, ao invés de trabalhar com níveis de tensão trabalha-se com níveis lógicos, então, no caso do circuito TTL, 0V será representado por “0” e 5V será representado por “1”, e os níveis de tensão entre eles serão ignorados, ou seja, adotar-se-á uma faixa até a qual será considerado nível lógico zero, e a partir dela, nível lógico 1. Neste caso, de 0V a 2,5V temos “0”, e a partir daí até 5V temos “1”.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98c536d5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98c536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sistema binário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ou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de base 2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é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sistema de numeração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posicional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que todas as quantidades se representam com base em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dois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números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ou seja,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zero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 e </a:t>
            </a:r>
            <a:r>
              <a:rPr b="1"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um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(0 e 1).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Os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computadores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digitais trabalham internamente com dois níveis de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tensão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pelo que o seu sistema de numeração natural é o sistema binário.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Em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circuito digital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TTL (Transistor Transistor Logic), os dois níveis de tensão padronizados são 0V (zero volt) e 5V (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cinco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volts). Ao projetar um sistema digital, ao invés de trabalhar com níveis de tensão trabalha-se com níveis lógicos, então, no caso do circuito TTL, 0V será representado por “0” e 5V será representado por “1”, e os níveis de tensão entre eles serão ignorados, ou seja, adotar-se-á uma faixa até a qual será considerado nível lógico zero, e a partir dela, nível lógico 1. Neste caso, de 0V a 2,5V temos “0”, e a partir daí até 5V temos “1”.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9d05d7a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9d05d7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9d05d7a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9d05d7a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história aula faculdade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a58b37b2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a58b37b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história aula faculdade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1,000 times the global production of rice in 2010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58b37b2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a58b37b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número de Jogadas 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número de jogos possiveis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isso é grande na media? e o maior possível? maior ainda… kkk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a5e0ae1d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a5e0ae1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4 - número de átomos molecula agua, numa gota =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1,67 x 10²¹ moléculas (sextilhao</a:t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…. atomos na Terra? e no Sol ou Sistema solar?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, sol em relacao a Terra, em relacao a outras estrelas …. dentro da Galaxia… a galaxia dentro do universo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tudo isso tem 2ˆ80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2^80 vs chess…. serio?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a5e0ae1d_2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a5e0ae1d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</a:t>
            </a:r>
            <a:r>
              <a:rPr lang="en" sz="1050">
                <a:solidFill>
                  <a:srgbClr val="414141"/>
                </a:solidFill>
                <a:highlight>
                  <a:srgbClr val="F4F7F8"/>
                </a:highlight>
                <a:latin typeface="Georgia"/>
                <a:ea typeface="Georgia"/>
                <a:cs typeface="Georgia"/>
                <a:sym typeface="Georgia"/>
              </a:rPr>
              <a:t> 43,000 galaxies within 380 million light-years from Earth.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tamanho estimado …. 78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bilhões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de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anos-luz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500 BI galaxias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, sol em relacao a Terra, em relacao a outras estrelas …. dentro da Galaxia… a galaxia dentro do universo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tudo isso tem 2ˆ80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2^80 vs chess…. serio?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9d05d7a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9d05d7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a5e0ae1d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a5e0ae1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computador conseguiria ????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tbem nao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 isso é incalculável … demoraria bilhoes de ilhoes de bilhoes de ano … maior q o tempo do universo….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pessoa consegue? - ela nao consegue … ela usa outros atributos inteligentes, intuição, memõria, territõrio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computador tbem precisa utilizar outros métodos q não sao forçca bruta….. algoritmos + métodos de IA ou Intel. Computacional…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q fizeram o Deep Blue ganhar do Kasparov… em 1997.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a58b37b2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a58b37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computador conseguiria ????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tbem nao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 isso é incalculável … demoraria bilhoes de ilhoes de bilhoes de ano … maior q o tempo do universo….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pessoa consegue? - ela nao consegue … ela usa outros atributos inteligentes, intuição, memõria, territõrio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 computador tbem precisa utilizar outros métodos q não sao forçca bruta….. algoritmos + métodos de IA ou Intel. Computacional…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q fizeram o Deep Blue ganhar do Kasparov… em 1997.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a58b37b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a58b37b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para um exemplo mais próximo do real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caixeiro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a5e0ae1d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a5e0ae1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qtde de rotas …. e só existe 1 resposta ótima….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do Luis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a5e0ae1d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a5e0ae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coisas começam a te surpreender menos….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algoritmos + métodos de IA ou Intel. Computacional…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5e0ae1d_2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a5e0ae1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a5e0ae1d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a5e0ae1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9d05d7a4_1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9d05d7a4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9d05d7a4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9d05d7a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para resolver esses problemas dificeis, com muitas alternativas… para armazenar, circular, transmitir dados/informacoes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Computação tem um vasto território pra explorar …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Vc pára pra estudar onde vc quiser…. e abstrai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Exemplo Bomba:  Efeitos Psicológicos - Efeitos Sociais - Contexto de Guerra - Como construir quimicamente a Bomba - Como se compoem esses elementos químicos - como funcionam as partículas etc...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a5e0ae1d_2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a5e0ae1d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8c536d5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8c536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d05d7a4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d05d7a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 computabilidade de um problema é intimamente ligada à existência de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algoritmo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para resolver o problema.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a1b1482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a1b148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 computabilidade de um problema é intimamente ligada à existência de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algoritmo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para resolver o problema.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a1b14821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a1b148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A computabilidade de um problema é intimamente ligada à existência de um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algoritmo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para resolver o problema.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d05d7a4_1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9d05d7a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9873182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987318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a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Voronoi diagram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partitioning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of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plane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into regions based on distance to points in a specific subset of the plane.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9873182f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987318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9873182f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987318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Triangulações de Delaunay podem ser utilizadas para determinar a densidade ou a intensidade de amostragens de pontos por meio da </a:t>
            </a:r>
            <a:r>
              <a:rPr lang="en" sz="1050">
                <a:solidFill>
                  <a:srgbClr val="A55858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DTFE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mathematics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computational geometry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a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Delaunay triangulation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for a set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P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of points in a plane is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triangulation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DT(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P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) such that no point in 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P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is inside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circumcircle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of any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triangle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in DT(</a:t>
            </a:r>
            <a:r>
              <a:rPr b="1" lang="en" sz="1050">
                <a:solidFill>
                  <a:srgbClr val="252525"/>
                </a:solidFill>
                <a:highlight>
                  <a:srgbClr val="FFFFFF"/>
                </a:highlight>
              </a:rPr>
              <a:t>P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). Delaunay triangulations maximize the minimum angle of all the angles of the triangles in the triangulation; they tend to avoid skinny triangles. The triangulation is named after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Boris Delaunay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for his work on this topic from 1934.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[1]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9873182f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987318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9873182f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9873182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9873182f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9873182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d05d7a4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d05d7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9873182f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987318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9d05d7a4_1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9d05d7a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a5e0ae1d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a5e0ae1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Decisoes (IF) / Rastrear, Memoria, Armazenagem (variaveis) / Loops, repeticoes (while)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9d05d7a4_1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9d05d7a4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9d05d7a4_1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9d05d7a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a58b37b2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a58b37b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9d05d7a4_1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9d05d7a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9d05d7a4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9d05d7a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a5e0ae1d_2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a5e0ae1d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a5e0ae1d_2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a5e0ae1d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d05d7a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d05d7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a5e0ae1d_2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a5e0ae1d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a5e0ae1d_2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a5e0ae1d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e9d05d7a4_1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e9d05d7a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9d05d7a4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e9d05d7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ea58b37b2_0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ea58b37b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a58b37b2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a58b37b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a58b37b2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a58b37b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ea58b37b2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ea58b37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ea58b37b2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ea58b37b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ea58b37b2_0_2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ea58b37b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a58b37b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a58b3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444444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Ciencia Computacao: Este bacharel trabalha, fundamentalmente, na elaboração de programas de informática. Ele analisa as necessidades dos usuários, desenvolve softwares e aplicativos, gerencia equipes de criação e instala sistemas de computação. Cria ferramentas diversas da informática, dos softwares mais básicos, como os usados para controle de estoques, até os mais complexos sistemas de processamento de informações. </a:t>
            </a:r>
            <a:endParaRPr i="1" sz="1350">
              <a:solidFill>
                <a:srgbClr val="444444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rgbClr val="444444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444444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Eng. Computacao: É o conjunto de conhecimentos usados no desenvolvimento de computadores e periféricos. Este engenheiro projeta e constrói computadores, periféricos e sistemas que fazem a integração entre hardware e softwares. Desenvolve produtos para serviços de telecomunicações, como os que fazem a interligação entre redes de telefonia. É possível ingressar na carreira com uma formação de tecnólogo.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9d05d7a4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9d05d7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a58b37b2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a58b37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5e0ae1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a5e0ae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a58b37b2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a58b37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0" name="Google Shape;20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1" name="Google Shape;41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6" name="Google Shape;46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1" name="Google Shape;51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rcinalli@gmail.com" TargetMode="External"/><Relationship Id="rId4" Type="http://schemas.openxmlformats.org/officeDocument/2006/relationships/hyperlink" Target="mailto:drcinalli@ic.uff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Relationship Id="rId4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jpg"/><Relationship Id="rId4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Relationship Id="rId4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Relationship Id="rId4" Type="http://schemas.openxmlformats.org/officeDocument/2006/relationships/image" Target="../media/image45.png"/><Relationship Id="rId5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Relationship Id="rId4" Type="http://schemas.openxmlformats.org/officeDocument/2006/relationships/image" Target="../media/image45.png"/><Relationship Id="rId5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Relationship Id="rId4" Type="http://schemas.openxmlformats.org/officeDocument/2006/relationships/image" Target="../media/image11.png"/><Relationship Id="rId5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ctrTitle"/>
          </p:nvPr>
        </p:nvSpPr>
        <p:spPr>
          <a:xfrm>
            <a:off x="996623" y="2003900"/>
            <a:ext cx="625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Computação: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mundo do trabalho</a:t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5650" y="4707750"/>
            <a:ext cx="9144000" cy="4356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675650" y="4591725"/>
            <a:ext cx="7846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100">
                <a:latin typeface="Lora"/>
                <a:ea typeface="Lora"/>
                <a:cs typeface="Lora"/>
                <a:sym typeface="Lora"/>
              </a:rPr>
              <a:t>Daniel Cinalli - </a:t>
            </a:r>
            <a:r>
              <a:rPr b="1" i="1"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drcinalli@gmail.com</a:t>
            </a:r>
            <a:r>
              <a:rPr b="1" i="1" lang="en" sz="1100">
                <a:latin typeface="Lora"/>
                <a:ea typeface="Lora"/>
                <a:cs typeface="Lora"/>
                <a:sym typeface="Lora"/>
              </a:rPr>
              <a:t> - </a:t>
            </a:r>
            <a:r>
              <a:rPr b="1" i="1"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drcinalli@ic.uff.br</a:t>
            </a:r>
            <a:r>
              <a:rPr b="1" i="1" lang="en" sz="1100">
                <a:latin typeface="Lora"/>
                <a:ea typeface="Lora"/>
                <a:cs typeface="Lora"/>
                <a:sym typeface="Lora"/>
              </a:rPr>
              <a:t> </a:t>
            </a:r>
            <a:endParaRPr b="1" i="1" sz="110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64" name="Google Shape;64;p12"/>
          <p:cNvGrpSpPr/>
          <p:nvPr/>
        </p:nvGrpSpPr>
        <p:grpSpPr>
          <a:xfrm>
            <a:off x="1217163" y="3482408"/>
            <a:ext cx="393060" cy="393060"/>
            <a:chOff x="5941025" y="3634400"/>
            <a:chExt cx="467650" cy="467650"/>
          </a:xfrm>
        </p:grpSpPr>
        <p:sp>
          <p:nvSpPr>
            <p:cNvPr id="65" name="Google Shape;65;p12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2"/>
          <p:cNvSpPr txBox="1"/>
          <p:nvPr/>
        </p:nvSpPr>
        <p:spPr>
          <a:xfrm>
            <a:off x="7580825" y="69550"/>
            <a:ext cx="17265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novembro/2015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atar.png"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925" y="2498550"/>
            <a:ext cx="2270450" cy="228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.png"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795" y="2525125"/>
            <a:ext cx="2270450" cy="2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916450" y="1616475"/>
            <a:ext cx="8034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b="1" lang="en" sz="1400">
                <a:solidFill>
                  <a:schemeClr val="dk1"/>
                </a:solidFill>
              </a:rPr>
              <a:t>verificação:</a:t>
            </a:r>
            <a:r>
              <a:rPr lang="en">
                <a:solidFill>
                  <a:schemeClr val="dk1"/>
                </a:solidFill>
              </a:rPr>
              <a:t> Informação - Decisão - Resolução de Problema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89" name="Google Shape;189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1"/>
          <p:cNvSpPr/>
          <p:nvPr/>
        </p:nvSpPr>
        <p:spPr>
          <a:xfrm>
            <a:off x="3372448" y="24489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1322925" y="24489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5421972" y="24489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mars2.png"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425" y="2531750"/>
            <a:ext cx="2270450" cy="2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381250" y="1616475"/>
            <a:ext cx="77052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Por que Bit, Byte, Mega, Giga?</a:t>
            </a:r>
            <a:endParaRPr b="1">
              <a:solidFill>
                <a:srgbClr val="0B5394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Base Decimal - Biária - Quartenário - Octal - Hexa …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Egípcios (3000 a.C.) vs. Gottfried Leibniz (séc. XVIII)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Mundo Digital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grpSp>
        <p:nvGrpSpPr>
          <p:cNvPr id="203" name="Google Shape;203;p2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04" name="Google Shape;204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381250" y="1616475"/>
            <a:ext cx="77052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grpSp>
        <p:nvGrpSpPr>
          <p:cNvPr id="214" name="Google Shape;214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5" name="Google Shape;215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63" y="1766888"/>
            <a:ext cx="7620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576725" y="44781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+ 0 = 10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4">
            <a:alphaModFix/>
          </a:blip>
          <a:srcRect b="0" l="2923" r="56131" t="7424"/>
          <a:stretch/>
        </p:blipFill>
        <p:spPr>
          <a:xfrm>
            <a:off x="2000875" y="1593925"/>
            <a:ext cx="1846835" cy="3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125" y="1656150"/>
            <a:ext cx="5038324" cy="30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Sinal Digital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30" name="Google Shape;230;p2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volt2.gif"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325" y="2675775"/>
            <a:ext cx="2933800" cy="187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lt.gif" id="235" name="Google Shape;235;p24"/>
          <p:cNvPicPr preferRelativeResize="0"/>
          <p:nvPr/>
        </p:nvPicPr>
        <p:blipFill rotWithShape="1">
          <a:blip r:embed="rId4">
            <a:alphaModFix/>
          </a:blip>
          <a:srcRect b="25727" l="0" r="0" t="0"/>
          <a:stretch/>
        </p:blipFill>
        <p:spPr>
          <a:xfrm>
            <a:off x="4447825" y="2843975"/>
            <a:ext cx="3995725" cy="15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4613850" y="4152300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   1    1   1   0    1   1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Problemas Complexos</a:t>
            </a:r>
            <a:endParaRPr i="1" sz="1800">
              <a:highlight>
                <a:srgbClr val="FFCD00"/>
              </a:highlight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>
            <a:off x="4327619" y="4291984"/>
            <a:ext cx="452420" cy="433992"/>
            <a:chOff x="5233525" y="4954450"/>
            <a:chExt cx="538275" cy="516350"/>
          </a:xfrm>
        </p:grpSpPr>
        <p:sp>
          <p:nvSpPr>
            <p:cNvPr id="243" name="Google Shape;243;p25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O que é um problema complexo?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Xadrez?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61" name="Google Shape;261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500" y="2971400"/>
            <a:ext cx="3137000" cy="20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71" name="Google Shape;271;p2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Xadrez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2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73" name="Google Shape;273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0" y="2480775"/>
            <a:ext cx="2423525" cy="24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087" y="2404575"/>
            <a:ext cx="2981063" cy="25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84" name="Google Shape;284;p2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Xadrez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86" name="Google Shape;286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0" y="2723196"/>
            <a:ext cx="2333625" cy="233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Tela 2015-11-26 às 22.32.42.png" id="291" name="Google Shape;2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79" y="2689929"/>
            <a:ext cx="6548600" cy="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>
            <p:ph idx="4294967295" type="ctrTitle"/>
          </p:nvPr>
        </p:nvSpPr>
        <p:spPr>
          <a:xfrm>
            <a:off x="899900" y="34121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10^120?</a:t>
            </a:r>
            <a:endParaRPr sz="4800">
              <a:highlight>
                <a:srgbClr val="FFCD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Xadrez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0" name="Google Shape;300;p2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50" y="3174600"/>
            <a:ext cx="802975" cy="8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35" y="1616475"/>
            <a:ext cx="5045465" cy="33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292000" y="389580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10^21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átomos</a:t>
            </a:r>
            <a:endParaRPr b="1"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938" y="2595075"/>
            <a:ext cx="21431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Xadrez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15" name="Google Shape;315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300146"/>
            <a:ext cx="3590650" cy="19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75" y="2300150"/>
            <a:ext cx="5140325" cy="25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>
            <p:ph idx="4294967295" type="ctrTitle"/>
          </p:nvPr>
        </p:nvSpPr>
        <p:spPr>
          <a:xfrm>
            <a:off x="2362200" y="12023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D00"/>
                </a:highlight>
              </a:rPr>
              <a:t>10^80</a:t>
            </a:r>
            <a:endParaRPr sz="3600">
              <a:highlight>
                <a:srgbClr val="FFCD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----- Parte 1 -----</a:t>
            </a:r>
            <a:endParaRPr b="1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Computação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Problemas Complexos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Áreas de Conhecimento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----- Parte 2 -----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Vida: Acadêmica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Vida: Empresarial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3"/>
          <p:cNvGrpSpPr/>
          <p:nvPr/>
        </p:nvGrpSpPr>
        <p:grpSpPr>
          <a:xfrm>
            <a:off x="878768" y="981843"/>
            <a:ext cx="262965" cy="291335"/>
            <a:chOff x="6643075" y="3664250"/>
            <a:chExt cx="407950" cy="407975"/>
          </a:xfrm>
        </p:grpSpPr>
        <p:sp>
          <p:nvSpPr>
            <p:cNvPr id="79" name="Google Shape;79;p1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Xadrez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computável?</a:t>
            </a:r>
            <a:endParaRPr/>
          </a:p>
        </p:txBody>
      </p:sp>
      <p:grpSp>
        <p:nvGrpSpPr>
          <p:cNvPr id="328" name="Google Shape;328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9" name="Google Shape;329;p3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1"/>
          <p:cNvSpPr txBox="1"/>
          <p:nvPr>
            <p:ph idx="4294967295" type="ctrTitle"/>
          </p:nvPr>
        </p:nvSpPr>
        <p:spPr>
          <a:xfrm>
            <a:off x="685800" y="2592667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átomos </a:t>
            </a:r>
            <a:r>
              <a:rPr lang="en" sz="3600">
                <a:highlight>
                  <a:srgbClr val="FFCD00"/>
                </a:highlight>
              </a:rPr>
              <a:t>10^80</a:t>
            </a:r>
            <a:r>
              <a:rPr lang="en" sz="3600"/>
              <a:t> vs </a:t>
            </a:r>
            <a:r>
              <a:rPr lang="en" sz="3600">
                <a:highlight>
                  <a:srgbClr val="FFCD00"/>
                </a:highlight>
              </a:rPr>
              <a:t>10^120</a:t>
            </a:r>
            <a:r>
              <a:rPr lang="en" sz="1800">
                <a:solidFill>
                  <a:schemeClr val="dk1"/>
                </a:solidFill>
              </a:rPr>
              <a:t> jogada 80</a:t>
            </a:r>
            <a:endParaRPr sz="3600">
              <a:highlight>
                <a:srgbClr val="FFCD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39" name="Google Shape;339;p32"/>
          <p:cNvSpPr txBox="1"/>
          <p:nvPr>
            <p:ph idx="1" type="body"/>
          </p:nvPr>
        </p:nvSpPr>
        <p:spPr>
          <a:xfrm>
            <a:off x="1381250" y="14640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Como?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algoritmos: força bruta vs. inteligência artificial</a:t>
            </a:r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1" name="Google Shape;341;p3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550" y="2106924"/>
            <a:ext cx="3065427" cy="2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250" y="2106916"/>
            <a:ext cx="1711475" cy="229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Caixeiro Viajante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54" name="Google Shape;354;p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50" y="2901185"/>
            <a:ext cx="2001050" cy="1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2155388"/>
            <a:ext cx="35814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488" y="2627300"/>
            <a:ext cx="3000100" cy="19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Caixeiro Viajante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68" name="Google Shape;368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5" y="2258763"/>
            <a:ext cx="358140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>
            <p:ph idx="4294967295" type="ctrTitle"/>
          </p:nvPr>
        </p:nvSpPr>
        <p:spPr>
          <a:xfrm>
            <a:off x="2438400" y="2192942"/>
            <a:ext cx="777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D00"/>
                </a:highlight>
              </a:rPr>
              <a:t>6! = 6x5x4x3x2x1=720</a:t>
            </a:r>
            <a:endParaRPr sz="3600">
              <a:highlight>
                <a:srgbClr val="FFCD00"/>
              </a:highlight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8848250" y="502360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3889925" y="303600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apenas 1 solução ótima</a:t>
            </a:r>
            <a:endParaRPr/>
          </a:p>
        </p:txBody>
      </p:sp>
      <p:pic>
        <p:nvPicPr>
          <p:cNvPr descr="caixeiro.png" id="376" name="Google Shape;3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775" y="3525600"/>
            <a:ext cx="28003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82" name="Google Shape;382;p3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Ônibus Escolar, Waze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3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84" name="Google Shape;384;p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" y="2347863"/>
            <a:ext cx="35814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275" y="3089875"/>
            <a:ext cx="3671700" cy="19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977" y="1358275"/>
            <a:ext cx="2288002" cy="17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idx="4294967295" type="title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Ainda Vivos?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396" name="Google Shape;396;p36"/>
          <p:cNvGrpSpPr/>
          <p:nvPr/>
        </p:nvGrpSpPr>
        <p:grpSpPr>
          <a:xfrm>
            <a:off x="4486534" y="4283772"/>
            <a:ext cx="170937" cy="426827"/>
            <a:chOff x="3384375" y="2267500"/>
            <a:chExt cx="203375" cy="507825"/>
          </a:xfrm>
        </p:grpSpPr>
        <p:sp>
          <p:nvSpPr>
            <p:cNvPr id="397" name="Google Shape;397;p36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" name="Google Shape;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075" y="1335575"/>
            <a:ext cx="25336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</a:t>
            </a:r>
            <a:r>
              <a:rPr lang="en">
                <a:highlight>
                  <a:srgbClr val="FFCD00"/>
                </a:highlight>
              </a:rPr>
              <a:t>Complexos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405" name="Google Shape;405;p37"/>
          <p:cNvSpPr txBox="1"/>
          <p:nvPr>
            <p:ph idx="1" type="body"/>
          </p:nvPr>
        </p:nvSpPr>
        <p:spPr>
          <a:xfrm>
            <a:off x="135650" y="1616475"/>
            <a:ext cx="86403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Mundo repleto de outros problemas complexos </a:t>
            </a:r>
            <a:r>
              <a:rPr b="1" lang="en" sz="1800"/>
              <a:t>reais</a:t>
            </a:r>
            <a:r>
              <a:rPr lang="en" sz="1800"/>
              <a:t>… aguardando </a:t>
            </a:r>
            <a:r>
              <a:rPr b="1" lang="en" sz="1800"/>
              <a:t>soluções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07" name="Google Shape;407;p3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38" y="2387750"/>
            <a:ext cx="17049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199" y="2528624"/>
            <a:ext cx="2016475" cy="13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458" y="2696775"/>
            <a:ext cx="2445766" cy="21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875" y="3290525"/>
            <a:ext cx="2151175" cy="174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CD00"/>
                </a:highlight>
              </a:rPr>
              <a:t>Áreas de Conhecimento</a:t>
            </a:r>
            <a:endParaRPr i="1" sz="1800">
              <a:highlight>
                <a:srgbClr val="FFCD00"/>
              </a:highlight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4403661" y="4331464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Aprofundamento e Abstração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Áreas de </a:t>
            </a:r>
            <a:r>
              <a:rPr lang="en">
                <a:highlight>
                  <a:srgbClr val="FFCD00"/>
                </a:highlight>
              </a:rPr>
              <a:t>Conhecimento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427" name="Google Shape;427;p3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8" name="Google Shape;428;p3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2" name="Google Shape;4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13" y="23719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513" y="20673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838" y="31635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Áreas de </a:t>
            </a:r>
            <a:r>
              <a:rPr lang="en">
                <a:highlight>
                  <a:srgbClr val="FFCD00"/>
                </a:highlight>
              </a:rPr>
              <a:t>Conhecimento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440" name="Google Shape;440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41" name="Google Shape;441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aptura de Tela 2015-11-26 às 21.54.20.png"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713" y="1358275"/>
            <a:ext cx="5626575" cy="37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Materiais</a:t>
            </a:r>
            <a:endParaRPr/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Quadro/Flipchart Para Escrever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Caneta/Giz Colorido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Tabuleiro de Xadrez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Dicionário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Datashow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Acesso Internet (desejável)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866068" y="1005196"/>
            <a:ext cx="285929" cy="257498"/>
            <a:chOff x="1923075" y="3694075"/>
            <a:chExt cx="437200" cy="341600"/>
          </a:xfrm>
        </p:grpSpPr>
        <p:sp>
          <p:nvSpPr>
            <p:cNvPr id="88" name="Google Shape;88;p14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Theory2.png" id="450" name="Google Shape;4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11" y="900727"/>
            <a:ext cx="3363200" cy="3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>
            <p:ph idx="4294967295" type="body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Teoria da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Computação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Alan Turing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Computabilidade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Formalismo de Linguagens</a:t>
            </a:r>
            <a:endParaRPr sz="2000"/>
          </a:p>
        </p:txBody>
      </p:sp>
      <p:cxnSp>
        <p:nvCxnSpPr>
          <p:cNvPr id="452" name="Google Shape;452;p4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4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Theory2.png" id="459" name="Google Shape;4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11" y="900727"/>
            <a:ext cx="3363200" cy="3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2"/>
          <p:cNvSpPr txBox="1"/>
          <p:nvPr>
            <p:ph idx="4294967295" type="body"/>
          </p:nvPr>
        </p:nvSpPr>
        <p:spPr>
          <a:xfrm>
            <a:off x="4361975" y="-1117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Teoria da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Computação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>
                <a:solidFill>
                  <a:schemeClr val="dk1"/>
                </a:solidFill>
              </a:rPr>
              <a:t>Criptografia Guerra Mundial</a:t>
            </a:r>
            <a:endParaRPr sz="2000"/>
          </a:p>
        </p:txBody>
      </p:sp>
      <p:cxnSp>
        <p:nvCxnSpPr>
          <p:cNvPr id="461" name="Google Shape;461;p42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2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600" y="2235775"/>
            <a:ext cx="2857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Theory2.png"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11" y="900727"/>
            <a:ext cx="3363200" cy="3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>
            <p:ph idx="4294967295" type="body"/>
          </p:nvPr>
        </p:nvSpPr>
        <p:spPr>
          <a:xfrm>
            <a:off x="4420825" y="-1117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Teoria da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Computação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471" name="Google Shape;471;p43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3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075" y="3277125"/>
            <a:ext cx="1534800" cy="10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3"/>
          <p:cNvSpPr txBox="1"/>
          <p:nvPr/>
        </p:nvSpPr>
        <p:spPr>
          <a:xfrm>
            <a:off x="5340575" y="4353775"/>
            <a:ext cx="2215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vídeo 1: The Imitation Game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cimag.png"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" y="889100"/>
            <a:ext cx="3536136" cy="37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4"/>
          <p:cNvSpPr txBox="1"/>
          <p:nvPr>
            <p:ph idx="4294967295" type="body"/>
          </p:nvPr>
        </p:nvSpPr>
        <p:spPr>
          <a:xfrm>
            <a:off x="4361975" y="878850"/>
            <a:ext cx="4782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Algoritmos de Geometria Computacional.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… por trás do CAD, Photoshop, Corel, ...</a:t>
            </a:r>
            <a:endParaRPr sz="1800"/>
          </a:p>
        </p:txBody>
      </p:sp>
      <p:cxnSp>
        <p:nvCxnSpPr>
          <p:cNvPr id="482" name="Google Shape;482;p44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4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4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45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5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Diagrama de Voronoi.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voronoi.png" id="493" name="Google Shape;493;p45"/>
          <p:cNvPicPr preferRelativeResize="0"/>
          <p:nvPr/>
        </p:nvPicPr>
        <p:blipFill rotWithShape="1">
          <a:blip r:embed="rId3">
            <a:alphaModFix/>
          </a:blip>
          <a:srcRect b="21241" l="0" r="0" t="0"/>
          <a:stretch/>
        </p:blipFill>
        <p:spPr>
          <a:xfrm>
            <a:off x="76350" y="1972025"/>
            <a:ext cx="8839050" cy="31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5"/>
          <p:cNvSpPr txBox="1"/>
          <p:nvPr/>
        </p:nvSpPr>
        <p:spPr>
          <a:xfrm>
            <a:off x="0" y="355775"/>
            <a:ext cx="396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46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6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6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Segmentação em Partes.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segmentation.png"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5889"/>
            <a:ext cx="9144000" cy="251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7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7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Triangulação Delaunay.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Delaunay_circumcircles_vectorial.svg.png" id="512" name="Google Shape;5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75" y="2132775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50" y="22756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48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8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8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Reconstrução de Superfície.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procimagens.png"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" y="1961825"/>
            <a:ext cx="8909050" cy="3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p49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49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9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9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Reconstrução de Superfície.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tri1.jpg" id="531" name="Google Shape;5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900" y="2849075"/>
            <a:ext cx="4254950" cy="221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2.jpg" id="532" name="Google Shape;5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0" y="1956900"/>
            <a:ext cx="4254949" cy="175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50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50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 txBox="1"/>
          <p:nvPr>
            <p:ph idx="4294967295" type="body"/>
          </p:nvPr>
        </p:nvSpPr>
        <p:spPr>
          <a:xfrm>
            <a:off x="4361975" y="2699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Reconstrução de Superfície.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hqdefault.jpg" id="541" name="Google Shape;5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50" y="2409100"/>
            <a:ext cx="3207625" cy="2405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C-rins-e-aorta.jpg" id="542" name="Google Shape;5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00" y="1846853"/>
            <a:ext cx="2868850" cy="324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O que é Computação?</a:t>
            </a:r>
            <a:endParaRPr i="1" sz="1800">
              <a:highlight>
                <a:srgbClr val="FFCD00"/>
              </a:highlight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4354549" y="4366784"/>
            <a:ext cx="435022" cy="323445"/>
            <a:chOff x="5247525" y="3007275"/>
            <a:chExt cx="517575" cy="384825"/>
          </a:xfrm>
        </p:grpSpPr>
        <p:sp>
          <p:nvSpPr>
            <p:cNvPr id="103" name="Google Shape;103;p1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5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5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 txBox="1"/>
          <p:nvPr>
            <p:ph idx="4294967295" type="body"/>
          </p:nvPr>
        </p:nvSpPr>
        <p:spPr>
          <a:xfrm>
            <a:off x="4361975" y="117550"/>
            <a:ext cx="47823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Processamento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Imagens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descr="nonuniform.JPG" id="551" name="Google Shape;5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00" y="1963525"/>
            <a:ext cx="3928699" cy="303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0px-Bush-Arnie-morph.jpg" id="552" name="Google Shape;5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50" y="2648900"/>
            <a:ext cx="333375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idx="4294967295" type="body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Redes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Computadores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internet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(caixeiro)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558" name="Google Shape;558;p52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52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75" y="2525175"/>
            <a:ext cx="3959399" cy="18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idx="4294967295" type="body"/>
          </p:nvPr>
        </p:nvSpPr>
        <p:spPr>
          <a:xfrm>
            <a:off x="4361975" y="17170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Algoritmos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Computadores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Busca (dicionário, ordenação)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vídeo 2: Algoritmo Ordenação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Google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0.5 segundos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Spiders Links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&gt;200 perguntas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Page Rank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567" name="Google Shape;567;p53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53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3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5" y="181442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375" y="2378513"/>
            <a:ext cx="790200" cy="55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volution.jpg" id="576" name="Google Shape;5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26" y="875425"/>
            <a:ext cx="3752450" cy="3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4"/>
          <p:cNvSpPr txBox="1"/>
          <p:nvPr>
            <p:ph idx="4294967295" type="body"/>
          </p:nvPr>
        </p:nvSpPr>
        <p:spPr>
          <a:xfrm>
            <a:off x="4133375" y="1336050"/>
            <a:ext cx="55884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Inteligência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Artificial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 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Computacional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problemas complexos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ambiguidades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ações racionais ou irracionais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1" marL="914400" rtl="0" algn="l">
              <a:spcBef>
                <a:spcPts val="48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intelig</a:t>
            </a:r>
            <a:r>
              <a:rPr lang="en"/>
              <a:t>ê</a:t>
            </a:r>
            <a:r>
              <a:rPr lang="en" sz="2000"/>
              <a:t>ncia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otimização (caixeiro)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reconhecimento padrões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aprendizado máquina/recomend.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computação evolutiva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etc … etc … etc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578" name="Google Shape;578;p54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54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4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872" y="3459834"/>
            <a:ext cx="274350" cy="19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675" y="4389075"/>
            <a:ext cx="274350" cy="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idx="4294967295" type="body"/>
          </p:nvPr>
        </p:nvSpPr>
        <p:spPr>
          <a:xfrm>
            <a:off x="4895375" y="1183650"/>
            <a:ext cx="4173000" cy="3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Implementação de </a:t>
            </a:r>
            <a:r>
              <a:rPr b="1" lang="en" sz="200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Jogos</a:t>
            </a:r>
            <a:endParaRPr b="1" sz="200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 sz="2000"/>
              <a:t>união *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vídeo 3: Implementação Jogo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588" name="Google Shape;588;p55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55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5"/>
          <p:cNvSpPr/>
          <p:nvPr/>
        </p:nvSpPr>
        <p:spPr>
          <a:xfrm>
            <a:off x="852111" y="9634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5-11-26 às 23.24.10.png" id="591" name="Google Shape;5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0" y="2249675"/>
            <a:ext cx="4559623" cy="22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775" y="3301713"/>
            <a:ext cx="790200" cy="55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775" y="2526450"/>
            <a:ext cx="699075" cy="6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6"/>
          <p:cNvSpPr txBox="1"/>
          <p:nvPr>
            <p:ph idx="4294967295" type="title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Intervalo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599" name="Google Shape;599;p56"/>
          <p:cNvGrpSpPr/>
          <p:nvPr/>
        </p:nvGrpSpPr>
        <p:grpSpPr>
          <a:xfrm>
            <a:off x="4397691" y="4295929"/>
            <a:ext cx="372594" cy="360301"/>
            <a:chOff x="1247825" y="5001950"/>
            <a:chExt cx="443300" cy="428675"/>
          </a:xfrm>
        </p:grpSpPr>
        <p:sp>
          <p:nvSpPr>
            <p:cNvPr id="600" name="Google Shape;600;p56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" name="Google Shape;6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25" y="956263"/>
            <a:ext cx="21145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7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CD00"/>
                </a:highlight>
              </a:rPr>
              <a:t>Vida Acadêmica</a:t>
            </a:r>
            <a:endParaRPr i="1" sz="1800">
              <a:highlight>
                <a:srgbClr val="FFCD00"/>
              </a:highlight>
            </a:endParaRPr>
          </a:p>
        </p:txBody>
      </p:sp>
      <p:grpSp>
        <p:nvGrpSpPr>
          <p:cNvPr id="612" name="Google Shape;612;p57"/>
          <p:cNvGrpSpPr/>
          <p:nvPr/>
        </p:nvGrpSpPr>
        <p:grpSpPr>
          <a:xfrm>
            <a:off x="4397465" y="4385106"/>
            <a:ext cx="349060" cy="298882"/>
            <a:chOff x="1934025" y="1001650"/>
            <a:chExt cx="415300" cy="355600"/>
          </a:xfrm>
        </p:grpSpPr>
        <p:sp>
          <p:nvSpPr>
            <p:cNvPr id="613" name="Google Shape;613;p57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7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"/>
          <p:cNvSpPr txBox="1"/>
          <p:nvPr>
            <p:ph type="title"/>
          </p:nvPr>
        </p:nvSpPr>
        <p:spPr>
          <a:xfrm>
            <a:off x="1381250" y="922675"/>
            <a:ext cx="5272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Acadêmica</a:t>
            </a:r>
            <a:r>
              <a:rPr lang="en">
                <a:solidFill>
                  <a:schemeClr val="dk1"/>
                </a:solidFill>
              </a:rPr>
              <a:t> </a:t>
            </a:r>
            <a:endParaRPr b="0" sz="1400">
              <a:highlight>
                <a:srgbClr val="FFCD00"/>
              </a:highlight>
            </a:endParaRPr>
          </a:p>
        </p:txBody>
      </p:sp>
      <p:sp>
        <p:nvSpPr>
          <p:cNvPr id="622" name="Google Shape;622;p58"/>
          <p:cNvSpPr txBox="1"/>
          <p:nvPr>
            <p:ph idx="1" type="body"/>
          </p:nvPr>
        </p:nvSpPr>
        <p:spPr>
          <a:xfrm>
            <a:off x="1381250" y="1311675"/>
            <a:ext cx="75216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Pesquisa (individual &amp; orientação &amp; grupo estudo)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Aulas (graduação &amp; pós)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Publicações (conferências &amp; periódicos)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5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24" name="Google Shape;624;p5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58"/>
          <p:cNvSpPr txBox="1"/>
          <p:nvPr>
            <p:ph idx="4294967295" type="body"/>
          </p:nvPr>
        </p:nvSpPr>
        <p:spPr>
          <a:xfrm>
            <a:off x="1381250" y="2869075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Necessário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inglês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gosto pelo estudo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>
                <a:solidFill>
                  <a:schemeClr val="dk1"/>
                </a:solidFill>
              </a:rPr>
              <a:t>curiosidade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contribuição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8"/>
          <p:cNvSpPr txBox="1"/>
          <p:nvPr>
            <p:ph idx="4294967295" type="body"/>
          </p:nvPr>
        </p:nvSpPr>
        <p:spPr>
          <a:xfrm>
            <a:off x="5630141" y="2869075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Desenvolver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graduação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pós: mestrado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>
                <a:solidFill>
                  <a:schemeClr val="dk1"/>
                </a:solidFill>
              </a:rPr>
              <a:t>pós: doutorado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58"/>
          <p:cNvSpPr txBox="1"/>
          <p:nvPr/>
        </p:nvSpPr>
        <p:spPr>
          <a:xfrm rot="1937828">
            <a:off x="6061414" y="706162"/>
            <a:ext cx="3415993" cy="805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(universidade - dedicação exclusiva)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9"/>
          <p:cNvSpPr txBox="1"/>
          <p:nvPr>
            <p:ph idx="4294967295" type="title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dia a dia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636" name="Google Shape;636;p59"/>
          <p:cNvGrpSpPr/>
          <p:nvPr/>
        </p:nvGrpSpPr>
        <p:grpSpPr>
          <a:xfrm>
            <a:off x="4394996" y="4313966"/>
            <a:ext cx="319369" cy="380263"/>
            <a:chOff x="3968275" y="4980625"/>
            <a:chExt cx="379975" cy="452425"/>
          </a:xfrm>
        </p:grpSpPr>
        <p:sp>
          <p:nvSpPr>
            <p:cNvPr id="637" name="Google Shape;637;p59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046" y="1258097"/>
            <a:ext cx="2543950" cy="22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00" y="486697"/>
            <a:ext cx="4014275" cy="20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Acadêmica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647" name="Google Shape;647;p6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48" name="Google Shape;648;p6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60"/>
          <p:cNvSpPr txBox="1"/>
          <p:nvPr>
            <p:ph idx="4294967295" type="body"/>
          </p:nvPr>
        </p:nvSpPr>
        <p:spPr>
          <a:xfrm>
            <a:off x="406100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Trabalho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Escolas e Universidades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Centro de Pesquisas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-- bolsista 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/>
          <p:cNvSpPr txBox="1"/>
          <p:nvPr>
            <p:ph idx="4294967295" type="body"/>
          </p:nvPr>
        </p:nvSpPr>
        <p:spPr>
          <a:xfrm>
            <a:off x="5142475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Campos de Aplicação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Computação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Telecomunicações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Engenharia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Medicina/Biologia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Astronomia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Estatística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vatar.png"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925" y="2498550"/>
            <a:ext cx="2270450" cy="228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.png"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795" y="2525125"/>
            <a:ext cx="2270450" cy="2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1381250" y="1616475"/>
            <a:ext cx="76860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Computação não é apenas computador ou </a:t>
            </a:r>
            <a:r>
              <a:rPr i="1" lang="en">
                <a:solidFill>
                  <a:schemeClr val="dk1"/>
                </a:solidFill>
              </a:rPr>
              <a:t>tablet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14" name="Google Shape;114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6"/>
          <p:cNvSpPr/>
          <p:nvPr/>
        </p:nvSpPr>
        <p:spPr>
          <a:xfrm>
            <a:off x="3372448" y="24489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1322925" y="24489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5421972" y="24489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mars2.png"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425" y="2531750"/>
            <a:ext cx="2270450" cy="2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Acadêmica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659" name="Google Shape;659;p6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60" name="Google Shape;660;p6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61"/>
          <p:cNvSpPr txBox="1"/>
          <p:nvPr>
            <p:ph idx="4294967295" type="body"/>
          </p:nvPr>
        </p:nvSpPr>
        <p:spPr>
          <a:xfrm>
            <a:off x="406100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A Vida Como Ela é...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trabalhar sozinho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trabalhar em equipe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horário flexível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viagens para conferências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1"/>
          <p:cNvSpPr txBox="1"/>
          <p:nvPr>
            <p:ph idx="4294967295" type="body"/>
          </p:nvPr>
        </p:nvSpPr>
        <p:spPr>
          <a:xfrm>
            <a:off x="5142475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reconhecimento no BR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ego e concorrência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falta de estrutura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greve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instalações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recursos para pesquisa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Acadêmica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671" name="Google Shape;671;p6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72" name="Google Shape;672;p6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62"/>
          <p:cNvSpPr txBox="1"/>
          <p:nvPr>
            <p:ph idx="1" type="body"/>
          </p:nvPr>
        </p:nvSpPr>
        <p:spPr>
          <a:xfrm>
            <a:off x="1381250" y="1540275"/>
            <a:ext cx="75216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Plano de Carreira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5-11-26 às 21.54.55.png" id="677" name="Google Shape;67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11" y="2480948"/>
            <a:ext cx="6951975" cy="23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"/>
          <p:cNvSpPr txBox="1"/>
          <p:nvPr>
            <p:ph idx="4294967295" type="title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highlight>
                  <a:srgbClr val="FFCD00"/>
                </a:highlight>
              </a:rPr>
              <a:t>Vida Empresarial</a:t>
            </a:r>
            <a:endParaRPr i="1" sz="1800">
              <a:highlight>
                <a:srgbClr val="FFCD00"/>
              </a:highlight>
            </a:endParaRPr>
          </a:p>
        </p:txBody>
      </p:sp>
      <p:grpSp>
        <p:nvGrpSpPr>
          <p:cNvPr id="683" name="Google Shape;683;p63"/>
          <p:cNvGrpSpPr/>
          <p:nvPr/>
        </p:nvGrpSpPr>
        <p:grpSpPr>
          <a:xfrm>
            <a:off x="4390787" y="4351313"/>
            <a:ext cx="360301" cy="295814"/>
            <a:chOff x="2599525" y="3688600"/>
            <a:chExt cx="428675" cy="351950"/>
          </a:xfrm>
        </p:grpSpPr>
        <p:sp>
          <p:nvSpPr>
            <p:cNvPr id="684" name="Google Shape;684;p63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Empresarial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692" name="Google Shape;692;p6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693" name="Google Shape;693;p6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64"/>
          <p:cNvSpPr txBox="1"/>
          <p:nvPr>
            <p:ph idx="1" type="body"/>
          </p:nvPr>
        </p:nvSpPr>
        <p:spPr>
          <a:xfrm>
            <a:off x="1381250" y="1311675"/>
            <a:ext cx="75216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Empresas </a:t>
            </a:r>
            <a:r>
              <a:rPr lang="en" sz="1400"/>
              <a:t>(pequena, média, grande, multi-nacional)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4"/>
          <p:cNvSpPr txBox="1"/>
          <p:nvPr>
            <p:ph idx="4294967295" type="body"/>
          </p:nvPr>
        </p:nvSpPr>
        <p:spPr>
          <a:xfrm>
            <a:off x="1381250" y="2869075"/>
            <a:ext cx="40620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Necessário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inglês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atualização tecnológica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>
                <a:solidFill>
                  <a:schemeClr val="dk1"/>
                </a:solidFill>
              </a:rPr>
              <a:t>compromisso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>
                <a:solidFill>
                  <a:schemeClr val="dk1"/>
                </a:solidFill>
              </a:rPr>
              <a:t>paciência e tolerância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"/>
          <p:cNvSpPr txBox="1"/>
          <p:nvPr>
            <p:ph idx="4294967295" type="body"/>
          </p:nvPr>
        </p:nvSpPr>
        <p:spPr>
          <a:xfrm>
            <a:off x="5630141" y="2869075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Desenvolver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graduação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pós: especialização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pós: mestrado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Empresarial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705" name="Google Shape;705;p6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06" name="Google Shape;706;p6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65"/>
          <p:cNvSpPr txBox="1"/>
          <p:nvPr>
            <p:ph idx="1" type="body"/>
          </p:nvPr>
        </p:nvSpPr>
        <p:spPr>
          <a:xfrm>
            <a:off x="1381250" y="1311675"/>
            <a:ext cx="75216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75" y="1599250"/>
            <a:ext cx="46196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6"/>
          <p:cNvSpPr txBox="1"/>
          <p:nvPr>
            <p:ph idx="4294967295" type="title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dia a dia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717" name="Google Shape;717;p66"/>
          <p:cNvGrpSpPr/>
          <p:nvPr/>
        </p:nvGrpSpPr>
        <p:grpSpPr>
          <a:xfrm>
            <a:off x="4394996" y="4313966"/>
            <a:ext cx="319369" cy="380263"/>
            <a:chOff x="3968275" y="4980625"/>
            <a:chExt cx="379975" cy="452425"/>
          </a:xfrm>
        </p:grpSpPr>
        <p:sp>
          <p:nvSpPr>
            <p:cNvPr id="718" name="Google Shape;718;p66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6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6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1" name="Google Shape;7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350" y="1710524"/>
            <a:ext cx="3656950" cy="20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75" y="527050"/>
            <a:ext cx="4349251" cy="2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Empresarial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728" name="Google Shape;728;p6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29" name="Google Shape;729;p6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67"/>
          <p:cNvSpPr txBox="1"/>
          <p:nvPr>
            <p:ph idx="4294967295" type="body"/>
          </p:nvPr>
        </p:nvSpPr>
        <p:spPr>
          <a:xfrm>
            <a:off x="406100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Trabalho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Tecnologia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Software House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Microsoft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IBM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Google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Facebook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Telecom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StartUps</a:t>
            </a:r>
            <a:endParaRPr/>
          </a:p>
        </p:txBody>
      </p:sp>
      <p:sp>
        <p:nvSpPr>
          <p:cNvPr id="734" name="Google Shape;734;p67"/>
          <p:cNvSpPr txBox="1"/>
          <p:nvPr>
            <p:ph idx="4294967295" type="body"/>
          </p:nvPr>
        </p:nvSpPr>
        <p:spPr>
          <a:xfrm>
            <a:off x="5142475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Engenharia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...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Indústrias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Medicina/Biologia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Astronomia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Estatística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Empresarial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740" name="Google Shape;740;p6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41" name="Google Shape;741;p6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68"/>
          <p:cNvSpPr txBox="1"/>
          <p:nvPr>
            <p:ph idx="4294967295" type="body"/>
          </p:nvPr>
        </p:nvSpPr>
        <p:spPr>
          <a:xfrm>
            <a:off x="406100" y="1660725"/>
            <a:ext cx="4736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CD00"/>
                </a:highlight>
              </a:rPr>
              <a:t>A Vida Como Ela é...</a:t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$$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variação de assuntos </a:t>
            </a:r>
            <a:r>
              <a:rPr lang="en" sz="1800"/>
              <a:t>(ou não)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infra-estrutura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aplicabilidade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8"/>
          <p:cNvSpPr txBox="1"/>
          <p:nvPr>
            <p:ph idx="4294967295" type="body"/>
          </p:nvPr>
        </p:nvSpPr>
        <p:spPr>
          <a:xfrm>
            <a:off x="5142475" y="1660725"/>
            <a:ext cx="43617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CD00"/>
              </a:highlight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lidar com pessoas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horários rígidos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sem chance de errar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★"/>
            </a:pPr>
            <a:r>
              <a:rPr lang="en"/>
              <a:t>instabilidade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Vida: </a:t>
            </a:r>
            <a:r>
              <a:rPr lang="en">
                <a:highlight>
                  <a:srgbClr val="FFCD00"/>
                </a:highlight>
              </a:rPr>
              <a:t>Empresarial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752" name="Google Shape;752;p6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53" name="Google Shape;753;p6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69"/>
          <p:cNvSpPr txBox="1"/>
          <p:nvPr/>
        </p:nvSpPr>
        <p:spPr>
          <a:xfrm>
            <a:off x="96175" y="4218700"/>
            <a:ext cx="6906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júnior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pleno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sênior</a:t>
            </a:r>
            <a:endParaRPr/>
          </a:p>
        </p:txBody>
      </p:sp>
      <p:pic>
        <p:nvPicPr>
          <p:cNvPr descr="Captura de Tela 2015-11-26 às 21.54.38.png" id="758" name="Google Shape;7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25" y="1548374"/>
            <a:ext cx="7369550" cy="2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0"/>
          <p:cNvSpPr txBox="1"/>
          <p:nvPr>
            <p:ph idx="1" type="body"/>
          </p:nvPr>
        </p:nvSpPr>
        <p:spPr>
          <a:xfrm>
            <a:off x="1498700" y="2238000"/>
            <a:ext cx="62943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Escolha algo que você realmente </a:t>
            </a:r>
            <a:r>
              <a:rPr lang="en">
                <a:highlight>
                  <a:srgbClr val="FFCD00"/>
                </a:highlight>
              </a:rPr>
              <a:t>goste</a:t>
            </a:r>
            <a:endParaRPr>
              <a:highlight>
                <a:srgbClr val="FFCD00"/>
              </a:highlight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Faça o </a:t>
            </a:r>
            <a:r>
              <a:rPr lang="en">
                <a:highlight>
                  <a:srgbClr val="FFCD00"/>
                </a:highlight>
              </a:rPr>
              <a:t>melhor possível</a:t>
            </a:r>
            <a:endParaRPr>
              <a:highlight>
                <a:srgbClr val="FFCD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Muitos nomes: 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Informática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Ciência da Computação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Tecnologia da Informação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Engenharia da Computação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9" name="Google Shape;129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ngcomp.png"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900" y="3321099"/>
            <a:ext cx="1773900" cy="174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comp.png"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623" y="1234383"/>
            <a:ext cx="1463650" cy="1826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worker.png"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25" y="3240450"/>
            <a:ext cx="2463293" cy="18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"/>
          <p:cNvSpPr txBox="1"/>
          <p:nvPr>
            <p:ph idx="4294967295" type="subTitle"/>
          </p:nvPr>
        </p:nvSpPr>
        <p:spPr>
          <a:xfrm>
            <a:off x="2371500" y="2093775"/>
            <a:ext cx="663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3600">
                <a:latin typeface="Lora"/>
                <a:ea typeface="Lora"/>
                <a:cs typeface="Lora"/>
                <a:sym typeface="Lora"/>
              </a:rPr>
              <a:t>Dúvidas e </a:t>
            </a:r>
            <a:r>
              <a:rPr b="1" i="1" lang="en" sz="360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perguntas</a:t>
            </a:r>
            <a:r>
              <a:rPr b="1" i="1" lang="en" sz="3600">
                <a:latin typeface="Lora"/>
                <a:ea typeface="Lora"/>
                <a:cs typeface="Lora"/>
                <a:sym typeface="Lora"/>
              </a:rPr>
              <a:t> ?</a:t>
            </a:r>
            <a:endParaRPr b="1" i="1" sz="3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Daniel Cinalli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200">
                <a:solidFill>
                  <a:schemeClr val="dk1"/>
                </a:solidFill>
              </a:rPr>
              <a:t>https://www.dropbox.com/sh/h8nzutqe963ji1z/AAAT058LuT4o56UREXkJiA3Sa?dl=0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drcinalli@gmail.com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drcinalli@ic.uff.br</a:t>
            </a:r>
            <a:endParaRPr b="1"/>
          </a:p>
        </p:txBody>
      </p:sp>
      <p:cxnSp>
        <p:nvCxnSpPr>
          <p:cNvPr id="769" name="Google Shape;769;p71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71"/>
          <p:cNvSpPr txBox="1"/>
          <p:nvPr>
            <p:ph idx="4294967295" type="ctrTitle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Obrigado!</a:t>
            </a:r>
            <a:endParaRPr sz="6000"/>
          </a:p>
        </p:txBody>
      </p:sp>
      <p:cxnSp>
        <p:nvCxnSpPr>
          <p:cNvPr id="771" name="Google Shape;771;p71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1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3" name="Google Shape;773;p7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774" name="Google Shape;774;p7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Dados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Dados apresentados de maneiras diferentes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Cálculos rápidos + Sequência de Operações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Benefício: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Informação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Tomada de Decisão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Resolução de Problemas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43" name="Google Shape;143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1381250" y="3597672"/>
            <a:ext cx="68097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b="1" lang="en" sz="1400">
                <a:solidFill>
                  <a:srgbClr val="FF0000"/>
                </a:solidFill>
              </a:rPr>
              <a:t>informação</a:t>
            </a:r>
            <a:r>
              <a:rPr lang="en"/>
              <a:t> Bomba (Serviço de Inteligência)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b="1" lang="en" sz="1400">
                <a:solidFill>
                  <a:srgbClr val="FF0000"/>
                </a:solidFill>
              </a:rPr>
              <a:t>decisão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Preço do meu Competidor (Buscapé…)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b="1" lang="en" sz="1400">
                <a:solidFill>
                  <a:srgbClr val="FF0000"/>
                </a:solidFill>
              </a:rPr>
              <a:t>solução</a:t>
            </a:r>
            <a:r>
              <a:rPr lang="en">
                <a:solidFill>
                  <a:schemeClr val="dk1"/>
                </a:solidFill>
              </a:rPr>
              <a:t> Probabilidade de Chuva</a:t>
            </a:r>
            <a:r>
              <a:rPr lang="en"/>
              <a:t> (Meteorologia)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4" name="Google Shape;154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75" y="1853100"/>
            <a:ext cx="1677449" cy="143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llars.png"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650" y="1781175"/>
            <a:ext cx="15906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0249" y="1853100"/>
            <a:ext cx="1507475" cy="1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>
                <a:solidFill>
                  <a:schemeClr val="dk1"/>
                </a:solidFill>
              </a:rPr>
              <a:t>resumindo: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aptura de Tela 2015-11-26 às 02.41.54.png"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500" y="2183148"/>
            <a:ext cx="4881851" cy="29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que é</a:t>
            </a:r>
            <a:r>
              <a:rPr lang="en"/>
              <a:t> </a:t>
            </a:r>
            <a:r>
              <a:rPr lang="en">
                <a:highlight>
                  <a:srgbClr val="FFCD00"/>
                </a:highlight>
              </a:rPr>
              <a:t>Computação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168" name="Google Shape;168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9" name="Google Shape;169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ata.png"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800" y="2420275"/>
            <a:ext cx="1817250" cy="180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.png"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636" y="2301954"/>
            <a:ext cx="860775" cy="85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mond.png"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707" y="4068975"/>
            <a:ext cx="611196" cy="43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3101825" y="4150575"/>
            <a:ext cx="10431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dado</a:t>
            </a:r>
            <a:endParaRPr b="1" sz="2400"/>
          </a:p>
        </p:txBody>
      </p:sp>
      <p:sp>
        <p:nvSpPr>
          <p:cNvPr id="177" name="Google Shape;177;p20"/>
          <p:cNvSpPr txBox="1"/>
          <p:nvPr/>
        </p:nvSpPr>
        <p:spPr>
          <a:xfrm>
            <a:off x="6526300" y="2306850"/>
            <a:ext cx="2464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n" sz="1800"/>
              <a:t>dado</a:t>
            </a:r>
            <a:endParaRPr b="1" sz="1800"/>
          </a:p>
        </p:txBody>
      </p:sp>
      <p:sp>
        <p:nvSpPr>
          <p:cNvPr id="178" name="Google Shape;178;p20"/>
          <p:cNvSpPr txBox="1"/>
          <p:nvPr/>
        </p:nvSpPr>
        <p:spPr>
          <a:xfrm>
            <a:off x="7051150" y="3807950"/>
            <a:ext cx="2464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n" sz="1800"/>
              <a:t>informação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n" sz="1800"/>
              <a:t>decisão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b="1" lang="en" sz="1800"/>
              <a:t>resolução de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problema</a:t>
            </a:r>
            <a:endParaRPr b="1" sz="1800"/>
          </a:p>
        </p:txBody>
      </p:sp>
      <p:sp>
        <p:nvSpPr>
          <p:cNvPr id="179" name="Google Shape;179;p20"/>
          <p:cNvSpPr txBox="1"/>
          <p:nvPr/>
        </p:nvSpPr>
        <p:spPr>
          <a:xfrm>
            <a:off x="4661807" y="4278996"/>
            <a:ext cx="24642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transformação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cálculos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operações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